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1"/>
  </p:notesMasterIdLst>
  <p:sldIdLst>
    <p:sldId id="257" r:id="rId2"/>
    <p:sldId id="283" r:id="rId3"/>
    <p:sldId id="263" r:id="rId4"/>
    <p:sldId id="285" r:id="rId5"/>
    <p:sldId id="265" r:id="rId6"/>
    <p:sldId id="280" r:id="rId7"/>
    <p:sldId id="286" r:id="rId8"/>
    <p:sldId id="284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85B6-8BB5-B241-AFA6-EEBA3AB289C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ABDA-8C11-0441-B671-89BD498A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ABDA-8C11-0441-B671-89BD498AB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415" y="438155"/>
            <a:ext cx="6542521" cy="701714"/>
          </a:xfrm>
          <a:solidFill>
            <a:srgbClr val="0070C0">
              <a:alpha val="70000"/>
            </a:srgbClr>
          </a:solidFill>
        </p:spPr>
        <p:txBody>
          <a:bodyPr>
            <a:normAutofit/>
          </a:bodyPr>
          <a:lstStyle>
            <a:lvl1pPr algn="l">
              <a:defRPr sz="2000" b="1" baseline="0">
                <a:latin typeface="Gotham Rounded Book" pitchFamily="50" charset="0"/>
              </a:defRPr>
            </a:lvl1pPr>
          </a:lstStyle>
          <a:p>
            <a:r>
              <a:rPr lang="en-GB" dirty="0" smtClean="0"/>
              <a:t>Click to edit Master title style</a:t>
            </a:r>
            <a:br>
              <a:rPr lang="en-GB" dirty="0" smtClean="0"/>
            </a:br>
            <a:r>
              <a:rPr lang="en-GB" dirty="0" err="1" smtClean="0"/>
              <a:t>jhgjg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Gotham Rounded Book" pitchFamily="50" charset="0"/>
              </a:defRPr>
            </a:lvl1pPr>
            <a:lvl2pPr>
              <a:defRPr baseline="0">
                <a:latin typeface="Gotham Rounded Book" pitchFamily="50" charset="0"/>
              </a:defRPr>
            </a:lvl2pPr>
            <a:lvl3pPr>
              <a:defRPr baseline="0">
                <a:latin typeface="Gotham Rounded Book" pitchFamily="50" charset="0"/>
              </a:defRPr>
            </a:lvl3pPr>
            <a:lvl4pPr>
              <a:defRPr baseline="0">
                <a:latin typeface="Gotham Rounded Book" pitchFamily="50" charset="0"/>
              </a:defRPr>
            </a:lvl4pPr>
            <a:lvl5pPr>
              <a:defRPr baseline="0">
                <a:latin typeface="Gotham Rounded Book" pitchFamily="50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2" descr="WJEC_Log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header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ultart/5218612411" TargetMode="External"/><Relationship Id="rId2" Type="http://schemas.openxmlformats.org/officeDocument/2006/relationships/hyperlink" Target="https://www.flickr.com/photos/oddsock/1009435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%22Girl_with_a_Pearl_Earring%22_(after_Jan_Vermeer)_by_Lawrence_Saint.jpg" TargetMode="External"/><Relationship Id="rId5" Type="http://schemas.openxmlformats.org/officeDocument/2006/relationships/hyperlink" Target="http://www.alamy.com/stock-photo-a-section-from-artist-roy-lichtensteins-m-maybe-a-girls-picture-dated-25771467.html?pv=1&amp;stamp=2&amp;imageid=1B769094-DA01-4F5D-AEBA-CA6D1E1964FE&amp;p=4996&amp;n=0&amp;orientation=0&amp;pn=1&amp;searchtype=0&amp;IsFromSearch=1&amp;srch=foo%3dbar%26st%3d0%26pn%3d1%26ps%3d90%26sortby%3d2%26resultview%3dsortbyPopular%26npgs%3d6%26qt%3dRoy%2520Lichtenstein%26qt_raw%3dRoy%2520Lichtenstein%26lic%3d3%26mr%3d0%26pr%3d0%26ot%3d0%26creative%3d%26ag%3d0%26hc%3d0%26pc%3d%26blackwhite%3d%26cutout%3d%26tbar%3d1%26et%3d0x000000000000000000000%26vp%3d0%26loc%3d0%26imgt%3d0%26dtfr%3d%26dtto%3d%26size%3d0xFF%26archive%3d1%26groupid%3d66067%26pseudoid%3d66067%26a%3d%26cdid%3d%26cdsrt%3d%26name%3d%26qn%3d%26apalib%3d0%26apalic%3d%26lightbox%3d%26gname%3d%26gtype%3d%26xstx%3d0%26simid%3d%26saveQry%3d%26editorial%3d%26nu%3d%26t%3d%26edoptin%3d%26bespoke%3d2%26customgeoip%3dGB%26apaid%3d%7bFC58E343-E506-441B-9600-AC0C3BBCEA12%7d%26custspecid%3dCE45138C-537A-4A4A-8E95-77BA5F0805F4%26cap%3d1%26cbstore%3d1" TargetMode="External"/><Relationship Id="rId4" Type="http://schemas.openxmlformats.org/officeDocument/2006/relationships/hyperlink" Target="http://agnes-cecile.deviantart.com/art/antimonocromatismo-788950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Roy </a:t>
            </a:r>
            <a:r>
              <a:rPr lang="en-US" dirty="0"/>
              <a:t>Lichtenstein</a:t>
            </a:r>
            <a:br>
              <a:rPr lang="en-US" dirty="0"/>
            </a:br>
            <a:r>
              <a:rPr lang="en-US" dirty="0"/>
              <a:t>Year </a:t>
            </a:r>
            <a:r>
              <a:rPr lang="en-US" dirty="0" smtClean="0"/>
              <a:t>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Starter </a:t>
            </a:r>
            <a:r>
              <a:rPr lang="en-US" dirty="0"/>
              <a:t> </a:t>
            </a:r>
            <a:r>
              <a:rPr lang="en-US" dirty="0" smtClean="0"/>
              <a:t>– Which of these portraits are Pop Art? Why? What characteristics can you see?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7" descr="roy_may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352" y="4245489"/>
            <a:ext cx="2573186" cy="24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0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15" y="1899496"/>
            <a:ext cx="2319336" cy="2325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3" y="4930914"/>
            <a:ext cx="2985792" cy="1769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09" y="1975419"/>
            <a:ext cx="1967433" cy="2173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359" y="2066616"/>
            <a:ext cx="5223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6011" y="2051896"/>
            <a:ext cx="4711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1503" y="4458358"/>
            <a:ext cx="5597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2937" y="4458358"/>
            <a:ext cx="5077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84960" y="1463064"/>
            <a:ext cx="22067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Gotham Rounded Book" pitchFamily="50" charset="0"/>
              </a:rPr>
              <a:t>Discuss in groups – how many of these images are Pop Art? Why do you think they are Pop Art?</a:t>
            </a:r>
            <a:endParaRPr lang="en-US" sz="2200" dirty="0">
              <a:solidFill>
                <a:srgbClr val="FF0000"/>
              </a:solidFill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396"/>
            <a:ext cx="8229600" cy="3915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We are learning to…</a:t>
            </a:r>
          </a:p>
          <a:p>
            <a:pPr marL="0" indent="0">
              <a:buNone/>
            </a:pPr>
            <a:r>
              <a:rPr lang="en-US" sz="3200" b="1" dirty="0" smtClean="0"/>
              <a:t>Create </a:t>
            </a:r>
            <a:r>
              <a:rPr lang="en-US" sz="3200" dirty="0" smtClean="0"/>
              <a:t>a self portrait </a:t>
            </a:r>
            <a:r>
              <a:rPr lang="en-US" sz="3200" dirty="0"/>
              <a:t>in the style of Roy </a:t>
            </a:r>
            <a:r>
              <a:rPr lang="en-US" sz="3200" dirty="0" smtClean="0"/>
              <a:t>Lichtenstein by </a:t>
            </a:r>
            <a:r>
              <a:rPr lang="en-US" sz="3200" b="1" dirty="0" smtClean="0"/>
              <a:t>recalling </a:t>
            </a:r>
            <a:r>
              <a:rPr lang="en-US" sz="3200" dirty="0" smtClean="0"/>
              <a:t>and</a:t>
            </a:r>
            <a:r>
              <a:rPr lang="en-US" sz="3200" b="1" dirty="0" smtClean="0"/>
              <a:t> including </a:t>
            </a:r>
            <a:r>
              <a:rPr lang="en-US" sz="3200" dirty="0" smtClean="0"/>
              <a:t>key characteristics of his work in our own work.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8784" y="2259533"/>
            <a:ext cx="2888778" cy="417169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Some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pupils will be able </a:t>
            </a:r>
            <a:r>
              <a:rPr lang="en-GB" dirty="0" smtClean="0">
                <a:solidFill>
                  <a:srgbClr val="FF0000"/>
                </a:solidFill>
              </a:rPr>
              <a:t>to incorporate personal influences within their work.</a:t>
            </a:r>
          </a:p>
          <a:p>
            <a:pPr marL="0" lv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sz="30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9" y="2276247"/>
            <a:ext cx="2759378" cy="415498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8000"/>
                </a:solidFill>
                <a:latin typeface="Gotham Rounded Book" pitchFamily="50" charset="0"/>
              </a:rPr>
              <a:t>All</a:t>
            </a:r>
            <a:r>
              <a:rPr lang="en-GB" sz="2400" dirty="0">
                <a:solidFill>
                  <a:srgbClr val="008000"/>
                </a:solidFill>
                <a:latin typeface="Gotham Rounded Book" pitchFamily="50" charset="0"/>
              </a:rPr>
              <a:t> pupils will be able to </a:t>
            </a:r>
            <a:r>
              <a:rPr lang="en-GB" sz="2400" dirty="0" smtClean="0">
                <a:solidFill>
                  <a:srgbClr val="008000"/>
                </a:solidFill>
                <a:latin typeface="Gotham Rounded Book" pitchFamily="50" charset="0"/>
              </a:rPr>
              <a:t>recognise Roy Lichtenstein’s work and describe the key characteristics.</a:t>
            </a:r>
          </a:p>
          <a:p>
            <a:pPr lvl="0"/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/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  <a:p>
            <a:pPr lvl="0"/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/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2276247"/>
            <a:ext cx="2921989" cy="41549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srgbClr val="E46C0A"/>
                </a:solidFill>
                <a:latin typeface="Gotham Rounded Book" pitchFamily="50" charset="0"/>
              </a:rPr>
              <a:t>Most</a:t>
            </a:r>
            <a:r>
              <a:rPr lang="en-GB" sz="2400" dirty="0" smtClean="0">
                <a:solidFill>
                  <a:srgbClr val="E46C0A"/>
                </a:solidFill>
                <a:latin typeface="Gotham Rounded Book" pitchFamily="50" charset="0"/>
              </a:rPr>
              <a:t> </a:t>
            </a:r>
            <a:r>
              <a:rPr lang="en-GB" sz="2400" dirty="0">
                <a:solidFill>
                  <a:srgbClr val="E46C0A"/>
                </a:solidFill>
                <a:latin typeface="Gotham Rounded Book" pitchFamily="50" charset="0"/>
              </a:rPr>
              <a:t>pupils will be able to </a:t>
            </a:r>
            <a:r>
              <a:rPr lang="en-GB" sz="2400" dirty="0" smtClean="0">
                <a:solidFill>
                  <a:srgbClr val="E46C0A"/>
                </a:solidFill>
                <a:latin typeface="Gotham Rounded Book" pitchFamily="50" charset="0"/>
              </a:rPr>
              <a:t>create a self portrait demonstrating at least 3 key characteristics of Lichtenstein’s work in their own work.</a:t>
            </a:r>
          </a:p>
          <a:p>
            <a:pPr lvl="0"/>
            <a:endParaRPr lang="en-GB" sz="2400" dirty="0">
              <a:solidFill>
                <a:srgbClr val="E46C0A"/>
              </a:solidFill>
              <a:latin typeface="Gotham Rounded Book" pitchFamily="50" charset="0"/>
            </a:endParaRPr>
          </a:p>
          <a:p>
            <a:pPr lvl="0"/>
            <a:endParaRPr lang="en-GB" sz="2400" dirty="0" smtClean="0">
              <a:solidFill>
                <a:srgbClr val="E46C0A"/>
              </a:solidFill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63" y="1365337"/>
            <a:ext cx="390990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latin typeface="Gotham Rounded Book" pitchFamily="50" charset="0"/>
              </a:rPr>
              <a:t>How could we recreate this famous portrait in the style of Roy Lichtenstein?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008000"/>
                </a:solidFill>
                <a:latin typeface="Gotham Rounded Book" pitchFamily="50" charset="0"/>
              </a:rPr>
              <a:t>Discuss in groups </a:t>
            </a:r>
          </a:p>
        </p:txBody>
      </p:sp>
      <p:pic>
        <p:nvPicPr>
          <p:cNvPr id="4" name="Picture 3" descr="girl-with-a-pearl-ear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05" y="1365337"/>
            <a:ext cx="3818172" cy="462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2904" y="5988999"/>
            <a:ext cx="429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Rounded Book" pitchFamily="50" charset="0"/>
              </a:rPr>
              <a:t>G</a:t>
            </a:r>
            <a:r>
              <a:rPr lang="en-US" dirty="0" smtClean="0">
                <a:latin typeface="Gotham Rounded Book" pitchFamily="50" charset="0"/>
              </a:rPr>
              <a:t>irl with a the pearl earring - </a:t>
            </a:r>
            <a:r>
              <a:rPr lang="en-US" dirty="0">
                <a:latin typeface="Gotham Rounded Book" pitchFamily="50" charset="0"/>
              </a:rPr>
              <a:t>Johannes Vermeer</a:t>
            </a:r>
            <a:r>
              <a:rPr lang="en-US" dirty="0" smtClean="0">
                <a:latin typeface="Gotham Rounded Book" pitchFamily="50" charset="0"/>
              </a:rPr>
              <a:t> </a:t>
            </a:r>
            <a:endParaRPr lang="en-US" dirty="0"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 your work –</a:t>
            </a:r>
          </a:p>
          <a:p>
            <a:r>
              <a:rPr lang="en-US" dirty="0" smtClean="0"/>
              <a:t>Procedure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Techniques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Discuss in groups how you will carry out this work.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Look at your work and ask yourself….</a:t>
            </a:r>
          </a:p>
          <a:p>
            <a:r>
              <a:rPr lang="en-US" i="1" dirty="0" smtClean="0"/>
              <a:t>Did </a:t>
            </a:r>
            <a:r>
              <a:rPr lang="en-US" i="1" dirty="0"/>
              <a:t>I get the results I expected? </a:t>
            </a:r>
            <a:endParaRPr lang="en-US" i="1" dirty="0" smtClean="0"/>
          </a:p>
          <a:p>
            <a:r>
              <a:rPr lang="en-US" i="1" dirty="0" smtClean="0"/>
              <a:t>What </a:t>
            </a:r>
            <a:r>
              <a:rPr lang="en-US" i="1" dirty="0"/>
              <a:t>could I have done differently? </a:t>
            </a:r>
            <a:endParaRPr lang="en-US" i="1" dirty="0" smtClean="0"/>
          </a:p>
          <a:p>
            <a:r>
              <a:rPr lang="en-US" i="1" dirty="0" smtClean="0"/>
              <a:t>Can </a:t>
            </a:r>
            <a:r>
              <a:rPr lang="en-US" i="1" dirty="0"/>
              <a:t>I apply this way of thinking to other problems or situations? </a:t>
            </a:r>
            <a:r>
              <a:rPr lang="en-US" i="1" dirty="0" smtClean="0"/>
              <a:t>To create other artwork?</a:t>
            </a:r>
          </a:p>
          <a:p>
            <a:r>
              <a:rPr lang="en-US" i="1" dirty="0" smtClean="0"/>
              <a:t>Is </a:t>
            </a:r>
            <a:r>
              <a:rPr lang="en-US" i="1" dirty="0"/>
              <a:t>there anything I don’t understand—any gaps in my knowledge?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8143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 – Success Criteria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8784" y="2092413"/>
            <a:ext cx="2888778" cy="3802365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Some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pupils will be able </a:t>
            </a:r>
            <a:r>
              <a:rPr lang="en-GB" dirty="0" smtClean="0">
                <a:solidFill>
                  <a:srgbClr val="FF0000"/>
                </a:solidFill>
              </a:rPr>
              <a:t>to incorporate personal influences within their work</a:t>
            </a:r>
            <a:r>
              <a:rPr lang="en-GB" sz="30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439" y="2109127"/>
            <a:ext cx="2759378" cy="378565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8000"/>
                </a:solidFill>
                <a:latin typeface="Gotham Rounded Book" pitchFamily="50" charset="0"/>
              </a:rPr>
              <a:t>All</a:t>
            </a:r>
            <a:r>
              <a:rPr lang="en-GB" sz="2400" dirty="0">
                <a:solidFill>
                  <a:srgbClr val="008000"/>
                </a:solidFill>
                <a:latin typeface="Gotham Rounded Book" pitchFamily="50" charset="0"/>
              </a:rPr>
              <a:t> pupils will be able to </a:t>
            </a:r>
            <a:r>
              <a:rPr lang="en-GB" sz="2400" dirty="0" smtClean="0">
                <a:solidFill>
                  <a:srgbClr val="008000"/>
                </a:solidFill>
                <a:latin typeface="Gotham Rounded Book" pitchFamily="50" charset="0"/>
              </a:rPr>
              <a:t>recognise Roy Lichtenstein’s work and describe the key characteristics.</a:t>
            </a:r>
          </a:p>
          <a:p>
            <a:pPr lvl="0"/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/>
            <a:endParaRPr lang="en-GB" sz="2400" smtClean="0">
              <a:solidFill>
                <a:srgbClr val="008000"/>
              </a:solidFill>
              <a:latin typeface="Gotham Rounded Book" pitchFamily="50" charset="0"/>
            </a:endParaRPr>
          </a:p>
          <a:p>
            <a:pPr lvl="0"/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2109127"/>
            <a:ext cx="2921989" cy="37856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srgbClr val="E46C0A"/>
                </a:solidFill>
                <a:latin typeface="Gotham Rounded Book" pitchFamily="50" charset="0"/>
              </a:rPr>
              <a:t>Most</a:t>
            </a:r>
            <a:r>
              <a:rPr lang="en-GB" sz="2400" dirty="0" smtClean="0">
                <a:solidFill>
                  <a:srgbClr val="E46C0A"/>
                </a:solidFill>
                <a:latin typeface="Gotham Rounded Book" pitchFamily="50" charset="0"/>
              </a:rPr>
              <a:t> </a:t>
            </a:r>
            <a:r>
              <a:rPr lang="en-GB" sz="2400" dirty="0">
                <a:solidFill>
                  <a:srgbClr val="E46C0A"/>
                </a:solidFill>
                <a:latin typeface="Gotham Rounded Book" pitchFamily="50" charset="0"/>
              </a:rPr>
              <a:t>pupils will be able to </a:t>
            </a:r>
            <a:r>
              <a:rPr lang="en-GB" sz="2400" dirty="0" smtClean="0">
                <a:solidFill>
                  <a:srgbClr val="E46C0A"/>
                </a:solidFill>
                <a:latin typeface="Gotham Rounded Book" pitchFamily="50" charset="0"/>
              </a:rPr>
              <a:t>create a self portrait demonstrating at least 3 key characteristics of Lichtenstein’s work in their own work.</a:t>
            </a:r>
          </a:p>
          <a:p>
            <a:pPr lvl="0"/>
            <a:endParaRPr lang="en-GB" sz="2400" dirty="0" smtClean="0">
              <a:solidFill>
                <a:srgbClr val="E46C0A"/>
              </a:solidFill>
              <a:latin typeface="Gotham Rounded Book" pitchFamily="50" charset="0"/>
            </a:endParaRPr>
          </a:p>
        </p:txBody>
      </p:sp>
      <p:pic>
        <p:nvPicPr>
          <p:cNvPr id="7" name="Picture 6" descr="Screen shot 2014-05-12 at 20.41.2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8" b="97884" l="0" r="99156">
                        <a14:foregroundMark x1="10549" y1="47090" x2="10549" y2="47090"/>
                        <a14:foregroundMark x1="21941" y1="54497" x2="21941" y2="54497"/>
                        <a14:foregroundMark x1="10970" y1="66667" x2="10970" y2="66667"/>
                        <a14:foregroundMark x1="23207" y1="46032" x2="23207" y2="46032"/>
                        <a14:foregroundMark x1="60759" y1="5820" x2="60759" y2="5820"/>
                        <a14:foregroundMark x1="19409" y1="49206" x2="19409" y2="4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7" y="5264136"/>
            <a:ext cx="1998655" cy="15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63" y="1365337"/>
            <a:ext cx="840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Gotham Rounded Book" pitchFamily="50" charset="0"/>
                <a:hlinkClick r:id="rId2"/>
              </a:rPr>
              <a:t>Ian Burt. Marilyn Monroe portrait, Flickr Creative Commons.</a:t>
            </a:r>
            <a:r>
              <a:rPr lang="en-US" sz="2000" dirty="0">
                <a:latin typeface="Gotham Rounded Book" pitchFamily="50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Rounded Book" pitchFamily="50" charset="0"/>
                <a:hlinkClick r:id="rId3"/>
              </a:rPr>
              <a:t>Trevor </a:t>
            </a:r>
            <a:r>
              <a:rPr lang="en-US" sz="2000" dirty="0" err="1">
                <a:latin typeface="Gotham Rounded Book" pitchFamily="50" charset="0"/>
                <a:hlinkClick r:id="rId3"/>
              </a:rPr>
              <a:t>Coultart</a:t>
            </a:r>
            <a:r>
              <a:rPr lang="en-US" sz="2000" dirty="0">
                <a:latin typeface="Gotham Rounded Book" pitchFamily="50" charset="0"/>
                <a:hlinkClick r:id="rId3"/>
              </a:rPr>
              <a:t>. Julian Opie portrait. Flickr Creative Commons.</a:t>
            </a:r>
            <a:endParaRPr lang="en-US" sz="20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Gotham Rounded Book" pitchFamily="50" charset="0"/>
                <a:hlinkClick r:id="rId4"/>
              </a:rPr>
              <a:t>Deviantart.com Creative Commons. Agnes-</a:t>
            </a:r>
            <a:r>
              <a:rPr lang="en-US" sz="2000" dirty="0" err="1" smtClean="0">
                <a:latin typeface="Gotham Rounded Book" pitchFamily="50" charset="0"/>
                <a:hlinkClick r:id="rId4"/>
              </a:rPr>
              <a:t>cecile</a:t>
            </a:r>
            <a:r>
              <a:rPr lang="en-US" sz="2000" dirty="0" smtClean="0">
                <a:latin typeface="Gotham Rounded Book" pitchFamily="50" charset="0"/>
                <a:hlinkClick r:id="rId4"/>
              </a:rPr>
              <a:t>.</a:t>
            </a:r>
            <a:endParaRPr lang="en-US" sz="2000" dirty="0" smtClean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Gotham Rounded Book" pitchFamily="50" charset="0"/>
                <a:hlinkClick r:id="rId5"/>
              </a:rPr>
              <a:t>Lichtensteins</a:t>
            </a:r>
            <a:r>
              <a:rPr lang="en-US" sz="2000" dirty="0" smtClean="0">
                <a:latin typeface="Gotham Rounded Book" pitchFamily="50" charset="0"/>
                <a:hlinkClick r:id="rId5"/>
              </a:rPr>
              <a:t>. Flab / </a:t>
            </a:r>
            <a:r>
              <a:rPr lang="en-US" sz="2000" dirty="0" err="1" smtClean="0">
                <a:latin typeface="Gotham Rounded Book" pitchFamily="50" charset="0"/>
                <a:hlinkClick r:id="rId5"/>
              </a:rPr>
              <a:t>Alamy</a:t>
            </a:r>
            <a:r>
              <a:rPr lang="en-US" sz="2000" dirty="0" smtClean="0">
                <a:latin typeface="Gotham Rounded Book" pitchFamily="50" charset="0"/>
                <a:hlinkClick r:id="rId5"/>
              </a:rPr>
              <a:t> Stock Photo</a:t>
            </a:r>
            <a:endParaRPr lang="en-US" sz="2000" dirty="0" smtClean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Gotham Rounded Book" pitchFamily="50" charset="0"/>
                <a:hlinkClick r:id="rId6"/>
              </a:rPr>
              <a:t>"Girl with a Pearl Earring", Wikimedia Creative Commons</a:t>
            </a:r>
            <a:endParaRPr lang="en-US" sz="2000" dirty="0" smtClean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701</TotalTime>
  <Words>340</Words>
  <Application>Microsoft Office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Spectrum</vt:lpstr>
      <vt:lpstr>Roy Lichtenstein Year 10 </vt:lpstr>
      <vt:lpstr>Starter  – Which of these portraits are Pop Art? Why? What characteristics can you see?</vt:lpstr>
      <vt:lpstr>Learning Objective</vt:lpstr>
      <vt:lpstr>Success Criteria</vt:lpstr>
      <vt:lpstr>PowerPoint Presentation</vt:lpstr>
      <vt:lpstr>Planning your work</vt:lpstr>
      <vt:lpstr>Evaluate</vt:lpstr>
      <vt:lpstr>Plenary – Success Criteria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 Lichtenstein</dc:title>
  <dc:creator>Hannah Kopec</dc:creator>
  <cp:lastModifiedBy>Jones, Hywel</cp:lastModifiedBy>
  <cp:revision>54</cp:revision>
  <dcterms:created xsi:type="dcterms:W3CDTF">2014-04-07T22:03:16Z</dcterms:created>
  <dcterms:modified xsi:type="dcterms:W3CDTF">2015-11-30T08:07:14Z</dcterms:modified>
</cp:coreProperties>
</file>